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 showGuides="1">
      <p:cViewPr>
        <p:scale>
          <a:sx n="62" d="100"/>
          <a:sy n="62" d="100"/>
        </p:scale>
        <p:origin x="9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21216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21849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11541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6949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4242818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018099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86082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70387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63167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47108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72028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97652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5044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08819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758132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73836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562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70D9823-F6CD-4EEE-8C3D-FEB634E1B813}" type="datetimeFigureOut">
              <a:rPr lang="es-BO" smtClean="0"/>
              <a:t>14/6/2024</a:t>
            </a:fld>
            <a:endParaRPr lang="es-B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D0EAE-711C-4689-A98A-41D93C36A897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342738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hyperlink" Target="https://vm.tiktok.com/ZMrN4C5V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42F31BE-72FB-BF7C-6C72-13EF6BE48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27590"/>
            <a:ext cx="10537371" cy="385843"/>
          </a:xfrm>
        </p:spPr>
        <p:txBody>
          <a:bodyPr/>
          <a:lstStyle/>
          <a:p>
            <a:pPr algn="ctr"/>
            <a:r>
              <a:rPr lang="es-BO" sz="2400" dirty="0"/>
              <a:t>LEY DE MALTRATO FAMILIAR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89A6E44-0067-5BEA-E8F1-41B383893F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8368" y="1034483"/>
            <a:ext cx="5181600" cy="6276975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s-ES" b="1" dirty="0"/>
              <a:t>ARTÍCULO 35. (MEDIDAS DE PROTECCIÓN).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b="1" dirty="0"/>
              <a:t>Las medidas de protección que podrá dictarla competente son las siguientes:1. Ordenar la salida, desocupación, </a:t>
            </a:r>
            <a:r>
              <a:rPr lang="es-ES" b="1" dirty="0" err="1"/>
              <a:t>restricciónalagresor</a:t>
            </a:r>
            <a:r>
              <a:rPr lang="es-ES" b="1" dirty="0"/>
              <a:t> del domicilio conyugal o </a:t>
            </a:r>
            <a:r>
              <a:rPr lang="es-ES" b="1" dirty="0" err="1"/>
              <a:t>dondehabite</a:t>
            </a:r>
            <a:r>
              <a:rPr lang="es-ES" b="1" dirty="0"/>
              <a:t> la mujer en situación de </a:t>
            </a:r>
            <a:r>
              <a:rPr lang="es-ES" b="1" dirty="0" err="1"/>
              <a:t>violenciaindependientemente</a:t>
            </a:r>
            <a:r>
              <a:rPr lang="es-ES" b="1" dirty="0"/>
              <a:t> de la acreditación </a:t>
            </a:r>
            <a:r>
              <a:rPr lang="es-ES" b="1" dirty="0" err="1"/>
              <a:t>depropiedad</a:t>
            </a:r>
            <a:r>
              <a:rPr lang="es-ES" b="1" dirty="0"/>
              <a:t> o posesión del inmueble, y ordenar que el agresor se someta a una terapia psicológica </a:t>
            </a:r>
            <a:r>
              <a:rPr lang="es-ES" b="1" dirty="0" err="1"/>
              <a:t>enun</a:t>
            </a:r>
            <a:r>
              <a:rPr lang="es-ES" b="1" dirty="0"/>
              <a:t> servicio de rehabilitación.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b="1" dirty="0"/>
              <a:t>ARTÍCULO 24. (SERVICIOS DE ATENCIÓN INTEGRAL)                                                                   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b="1" dirty="0"/>
              <a:t>  Las universidades y centros de formación superior públicos crearán programas y    servicios gratuitos destinados a la prevención de la violencia hacia las mujeres, la    atención y rehabilitación de mujeres en situación de violencia, asesoría profesional  especializada e integral. Las universidades y centros de formación incluirán  programas académicos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b="1" dirty="0"/>
              <a:t>SANCIÓN PENAL CAPÍTULO I      DENUNCIA      ARTÍCULO 42. (DENUNCIA).                                                                                                                       Todo hecho de violencia contra las mujeres podrá ser denunciado por la víctima o  cualquier otra persona que conozca de un delito, ante las siguientes </a:t>
            </a:r>
            <a:r>
              <a:rPr lang="es-ES" b="1" dirty="0" err="1"/>
              <a:t>instancias:Policía</a:t>
            </a:r>
            <a:r>
              <a:rPr lang="es-ES" b="1" dirty="0"/>
              <a:t> </a:t>
            </a:r>
            <a:r>
              <a:rPr lang="es-ES" b="1" dirty="0" err="1"/>
              <a:t>Boliviana.Ministerio</a:t>
            </a:r>
            <a:r>
              <a:rPr lang="es-ES" b="1" dirty="0"/>
              <a:t> Público. A fin de promover la denuncia, se podrá acudir a las siguiente  </a:t>
            </a:r>
            <a:r>
              <a:rPr lang="es-ES" b="1" dirty="0" err="1"/>
              <a:t>instituciones:Servicios</a:t>
            </a:r>
            <a:r>
              <a:rPr lang="es-ES" b="1" dirty="0"/>
              <a:t> Legales Integrales </a:t>
            </a:r>
            <a:r>
              <a:rPr lang="es-ES" b="1" dirty="0" err="1"/>
              <a:t>Municipales.Defensorías</a:t>
            </a:r>
            <a:r>
              <a:rPr lang="es-ES" b="1" dirty="0"/>
              <a:t> de la Niñez y Adolescencia, cuando la persona agredida sea menor de 18 </a:t>
            </a:r>
            <a:r>
              <a:rPr lang="es-ES" b="1" dirty="0" err="1"/>
              <a:t>años.Servicios</a:t>
            </a:r>
            <a:r>
              <a:rPr lang="es-ES" b="1" dirty="0"/>
              <a:t> Integrados de Justicia </a:t>
            </a:r>
            <a:r>
              <a:rPr lang="es-ES" b="1" dirty="0" err="1"/>
              <a:t>Plurinacional.Servicio</a:t>
            </a:r>
            <a:r>
              <a:rPr lang="es-ES" b="1" dirty="0"/>
              <a:t> Plurinacional de Defensa de la </a:t>
            </a:r>
            <a:r>
              <a:rPr lang="es-ES" b="1" dirty="0" err="1"/>
              <a:t>Víctima.Autoridades</a:t>
            </a:r>
            <a:r>
              <a:rPr lang="es-ES" b="1" dirty="0"/>
              <a:t> indígena originario campesinas, cuando </a:t>
            </a:r>
            <a:r>
              <a:rPr lang="es-ES" b="1" dirty="0" err="1"/>
              <a:t>correspondaARTÍCULO</a:t>
            </a:r>
            <a:r>
              <a:rPr lang="es-ES" b="1" dirty="0"/>
              <a:t> 45. (GARANTÍAS).Para asegurar el ejercicio de todos sus derechos y su efectiva protección, el Estado garantizará a toda mujer en situación de violencia:                                                        El acceso a la justicia de manera gratuita, real, oportuna y efectiva, mediante un   debido proceso en el que sea oída con las debidas garantías y dentro un plazo razonable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s-ES" b="1" dirty="0"/>
              <a:t>https://vm.tiktok.com/ZMrNX547U/Enlace para descargar </a:t>
            </a:r>
            <a:r>
              <a:rPr lang="es-ES" dirty="0"/>
              <a:t>el artículo 348https://oig.cepal.org/sites/default/files/2013_bol_ley348.pd                                                                            </a:t>
            </a:r>
            <a:endParaRPr lang="es-BO" dirty="0"/>
          </a:p>
        </p:txBody>
      </p:sp>
      <p:pic>
        <p:nvPicPr>
          <p:cNvPr id="8" name="violencia familiar">
            <a:hlinkClick r:id="" action="ppaction://media"/>
            <a:extLst>
              <a:ext uri="{FF2B5EF4-FFF2-40B4-BE49-F238E27FC236}">
                <a16:creationId xmlns:a16="http://schemas.microsoft.com/office/drawing/2014/main" id="{EA81C29B-D8B3-BCC4-2712-4E55EA7632F1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1238" y="1252538"/>
            <a:ext cx="2447925" cy="43529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178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8C3287-8ADE-5469-0F17-326CAC198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289" y="183778"/>
            <a:ext cx="9974544" cy="599994"/>
          </a:xfrm>
        </p:spPr>
        <p:txBody>
          <a:bodyPr/>
          <a:lstStyle/>
          <a:p>
            <a:pPr algn="ctr"/>
            <a:r>
              <a:rPr lang="es-BO" sz="2400" dirty="0"/>
              <a:t>LEY CONTRA EL MALTRATO LABORAL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84C46F-3BF8-68B6-BAB6-7CD4AA519A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1848" y="1062318"/>
            <a:ext cx="6965775" cy="579568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b="1" dirty="0"/>
              <a:t>L</a:t>
            </a:r>
            <a:r>
              <a:rPr lang="es-ES" sz="1100" b="1" dirty="0"/>
              <a:t>a Constitución Política del Estado Plurinacional de Bolivia y otras leyes protegen a los trabajadores en Bolivia, </a:t>
            </a:r>
            <a:r>
              <a:rPr lang="es-ES" sz="1100" b="1" dirty="0" err="1"/>
              <a:t>incluyendo:Artículo</a:t>
            </a:r>
            <a:r>
              <a:rPr lang="es-ES" sz="1100" b="1" dirty="0"/>
              <a:t> 46.1Los bolivianos tienen derecho a un trabajo digno con seguridad laboral, higiene, prestaciones de salud y una remuneración </a:t>
            </a:r>
            <a:r>
              <a:rPr lang="es-ES" sz="1100" b="1" dirty="0" err="1"/>
              <a:t>respetable.Artículo</a:t>
            </a:r>
            <a:r>
              <a:rPr lang="es-ES" sz="1100" b="1" dirty="0"/>
              <a:t> 51Los trabajadores tienen derecho a organizarse en sindicatos de acuerdo con la </a:t>
            </a:r>
            <a:r>
              <a:rPr lang="es-ES" sz="1100" b="1" dirty="0" err="1"/>
              <a:t>ley.Artículo</a:t>
            </a:r>
            <a:r>
              <a:rPr lang="es-ES" sz="1100" b="1" dirty="0"/>
              <a:t> 95El reconocimiento médico del trabajador es una condición previa al </a:t>
            </a:r>
            <a:r>
              <a:rPr lang="es-ES" sz="1100" b="1" dirty="0" err="1"/>
              <a:t>contrato.Artículo</a:t>
            </a:r>
            <a:r>
              <a:rPr lang="es-ES" sz="1100" b="1" dirty="0"/>
              <a:t> 117La huelga sólo puede ser una suspensión pacífica del trabajo.</a:t>
            </a:r>
          </a:p>
          <a:p>
            <a:pPr marL="0" indent="0">
              <a:buNone/>
            </a:pPr>
            <a:r>
              <a:rPr lang="es-ES" sz="1100" b="1" dirty="0"/>
              <a:t>por ello que, el 28 de mayo de 2012 se promulgó la Ley </a:t>
            </a:r>
            <a:r>
              <a:rPr lang="es-ES" sz="1100" b="1" dirty="0" err="1"/>
              <a:t>N°</a:t>
            </a:r>
            <a:r>
              <a:rPr lang="es-ES" sz="1100" b="1" dirty="0"/>
              <a:t> 243 Ley Contra el Acoso y Violencia Política hacia las Mujeres, que fue impulsada desde ACOBOL por más de doce años para garantizar 7 Page 8 Ley Contra el Acoso y Violencia Política hacia las Mujeres los derechos políticos de las mujeres a partir de prevenir</a:t>
            </a:r>
          </a:p>
          <a:p>
            <a:pPr marL="0" indent="0">
              <a:buNone/>
            </a:pPr>
            <a:r>
              <a:rPr lang="es-ES" sz="1100" b="1" dirty="0"/>
              <a:t>Que el Artículo 10 del Decreto Supremo </a:t>
            </a:r>
            <a:r>
              <a:rPr lang="es-ES" sz="1100" b="1" dirty="0" err="1"/>
              <a:t>Nº</a:t>
            </a:r>
            <a:r>
              <a:rPr lang="es-ES" sz="1100" b="1" dirty="0"/>
              <a:t> 3106, dispone que el Ministerio de Trabajo, Empleo y Previsión Social, tiene entre sus atribuciones, adoptar medidas de protección contra toda forma de acoso laboral y acoso sexual laboral a las mujeres, así como ejecutar acciones tendientes a garantizar a las mujeres víctimas ..[6:01 p.m., 14/6/2024] Miguel: Ley 243 en </a:t>
            </a:r>
            <a:r>
              <a:rPr lang="es-ES" sz="1100" b="1" dirty="0" err="1"/>
              <a:t>Bolivia?Desarrollar</a:t>
            </a:r>
            <a:r>
              <a:rPr lang="es-ES" sz="1100" b="1" dirty="0"/>
              <a:t>, diseñar y ejecutar políticas públicas y estrategias públicas para la eliminación de toda forma de acoso y violencia política contra las mujeres. La presente ley es de cumplimiento obligatorio en todo el territorio del Estado Plurinacional de Bolivia y en todos sus niveles.[6:03 p.m., </a:t>
            </a:r>
          </a:p>
          <a:p>
            <a:pPr marL="0" indent="0">
              <a:buNone/>
            </a:pPr>
            <a:r>
              <a:rPr lang="es-ES" sz="1100" b="1" dirty="0"/>
              <a:t>DECRETO SUPREMO </a:t>
            </a:r>
            <a:r>
              <a:rPr lang="es-ES" sz="1100" b="1" dirty="0" err="1"/>
              <a:t>Nº</a:t>
            </a:r>
            <a:r>
              <a:rPr lang="es-ES" sz="1100" b="1" dirty="0"/>
              <a:t> 4779LUIS ALBERTO ARCE CATACORAPRESIDENTE CONSTITUCIONAL DEL ESTADO PLURINACIONAL </a:t>
            </a:r>
            <a:r>
              <a:rPr lang="es-ES" sz="1100" b="1" dirty="0" err="1"/>
              <a:t>DEBOLIVIACONSIDERANDO:Que</a:t>
            </a:r>
            <a:r>
              <a:rPr lang="es-ES" sz="1100" b="1" dirty="0"/>
              <a:t> el Parágrafo II del Artículo 14 de la Constitución Política del </a:t>
            </a:r>
            <a:r>
              <a:rPr lang="es-ES" sz="1100" b="1" dirty="0" err="1"/>
              <a:t>Estado,determina</a:t>
            </a:r>
            <a:r>
              <a:rPr lang="es-ES" sz="1100" b="1" dirty="0"/>
              <a:t> que el Estado prohíbe y sanciona toda forma de discriminación fundada </a:t>
            </a:r>
            <a:r>
              <a:rPr lang="es-ES" sz="1100" b="1" dirty="0" err="1"/>
              <a:t>enrazón</a:t>
            </a:r>
            <a:r>
              <a:rPr lang="es-ES" sz="1100" b="1" dirty="0"/>
              <a:t> de sexo, color, edad, orientación sexual, identidad de género, origen, </a:t>
            </a:r>
            <a:r>
              <a:rPr lang="es-ES" sz="1100" b="1" dirty="0" err="1"/>
              <a:t>cultura,nacionalidad</a:t>
            </a:r>
            <a:r>
              <a:rPr lang="es-ES" sz="1100" b="1" dirty="0"/>
              <a:t>, ciudadanía, idioma, credo religioso, ideología, filiación política o </a:t>
            </a:r>
            <a:r>
              <a:rPr lang="es-ES" sz="1100" b="1" dirty="0" err="1"/>
              <a:t>filosófica,estado</a:t>
            </a:r>
            <a:r>
              <a:rPr lang="es-ES" sz="1100" b="1" dirty="0"/>
              <a:t> civil, condición económica o social, tipo de ocupación, grado de </a:t>
            </a:r>
            <a:r>
              <a:rPr lang="es-ES" sz="1100" b="1" dirty="0" err="1"/>
              <a:t>instrucción,discapacidad</a:t>
            </a:r>
            <a:r>
              <a:rPr lang="es-ES" sz="1100" b="1" dirty="0"/>
              <a:t>, embarazo, u otras que tengan por objetivo o resultado anular </a:t>
            </a:r>
            <a:r>
              <a:rPr lang="es-ES" sz="1100" b="1" dirty="0" err="1"/>
              <a:t>omenoscabar</a:t>
            </a:r>
            <a:r>
              <a:rPr lang="es-ES" sz="1100" b="1" dirty="0"/>
              <a:t> el reconocimiento, goce o ejercicio, en condiciones de igualdad, de </a:t>
            </a:r>
            <a:r>
              <a:rPr lang="es-ES" sz="1100" b="1" dirty="0" err="1"/>
              <a:t>losderechos</a:t>
            </a:r>
            <a:r>
              <a:rPr lang="es-ES" sz="1100" b="1" dirty="0"/>
              <a:t> de toda persona.       </a:t>
            </a:r>
          </a:p>
          <a:p>
            <a:pPr marL="0" indent="0">
              <a:buNone/>
            </a:pPr>
            <a:r>
              <a:rPr lang="es-ES" sz="1100" b="1" dirty="0"/>
              <a:t>https://vm.tiktok.com/ZMrNVQgN2/</a:t>
            </a:r>
          </a:p>
          <a:p>
            <a:pPr marL="0" indent="0">
              <a:buNone/>
            </a:pPr>
            <a:r>
              <a:rPr lang="es-ES" sz="1100" b="1" dirty="0" err="1"/>
              <a:t>chrome-extension</a:t>
            </a:r>
            <a:r>
              <a:rPr lang="es-ES" sz="1100" b="1" dirty="0"/>
              <a:t>://</a:t>
            </a:r>
            <a:r>
              <a:rPr lang="es-ES" sz="1100" b="1" dirty="0" err="1"/>
              <a:t>efaidnbmnnnibpcajpcglclefindmkaj</a:t>
            </a:r>
            <a:r>
              <a:rPr lang="es-ES" sz="1100" b="1" dirty="0"/>
              <a:t>/https://www.oas.org/dil/Migrants/Bolivia/Ley%20general%20del%20trabajo%20del%208%20de%20diciembre%20de%201942.pdf</a:t>
            </a:r>
          </a:p>
          <a:p>
            <a:pPr marL="0" indent="0">
              <a:buNone/>
            </a:pPr>
            <a:endParaRPr lang="es-BO" sz="1100" dirty="0"/>
          </a:p>
        </p:txBody>
      </p:sp>
      <p:pic>
        <p:nvPicPr>
          <p:cNvPr id="11" name="violenci lavoral">
            <a:hlinkClick r:id="" action="ppaction://media"/>
            <a:extLst>
              <a:ext uri="{FF2B5EF4-FFF2-40B4-BE49-F238E27FC236}">
                <a16:creationId xmlns:a16="http://schemas.microsoft.com/office/drawing/2014/main" id="{33D2B484-D755-7860-3CEB-3230FB0EB53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4838" y="1474788"/>
            <a:ext cx="2362200" cy="4198937"/>
          </a:xfrm>
        </p:spPr>
      </p:pic>
    </p:spTree>
    <p:extLst>
      <p:ext uri="{BB962C8B-B14F-4D97-AF65-F5344CB8AC3E}">
        <p14:creationId xmlns:p14="http://schemas.microsoft.com/office/powerpoint/2010/main" val="1955433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5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69A28F-077C-B5A1-0567-EE2ED3AD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69500"/>
          </a:xfrm>
        </p:spPr>
        <p:txBody>
          <a:bodyPr/>
          <a:lstStyle/>
          <a:p>
            <a:pPr algn="ctr"/>
            <a:r>
              <a:rPr lang="es-BO" sz="2800" dirty="0"/>
              <a:t>ACOSO LABORAL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425F49-1EAC-2F3F-BC2C-02E9FA8B1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073" y="1122219"/>
            <a:ext cx="6816435" cy="5134120"/>
          </a:xfrm>
        </p:spPr>
        <p:txBody>
          <a:bodyPr>
            <a:normAutofit/>
          </a:bodyPr>
          <a:lstStyle/>
          <a:p>
            <a:r>
              <a:rPr lang="es-ES" sz="1100" b="1" dirty="0">
                <a:latin typeface="+mn-lt"/>
              </a:rPr>
              <a:t>Es por ello que, el 28 de mayo de 2012 se promulgó la Ley </a:t>
            </a:r>
            <a:r>
              <a:rPr lang="es-ES" sz="1100" b="1" dirty="0" err="1">
                <a:latin typeface="+mn-lt"/>
              </a:rPr>
              <a:t>N°</a:t>
            </a:r>
            <a:r>
              <a:rPr lang="es-ES" sz="1100" b="1" dirty="0">
                <a:latin typeface="+mn-lt"/>
              </a:rPr>
              <a:t> 243 Ley Contra el Acoso y Violencia Política hacia las Mujeres, que fue impulsada desde ACOBOL por más de doce años para garantizar 7 Page 8 Ley Contra el Acoso y Violencia Política hacia las Mujeres los derechos políticos de las mujeres a partir de </a:t>
            </a:r>
            <a:r>
              <a:rPr lang="es-ES" sz="1100" b="1" dirty="0" err="1">
                <a:latin typeface="+mn-lt"/>
              </a:rPr>
              <a:t>preveni</a:t>
            </a:r>
            <a:endParaRPr lang="es-ES" sz="1100" b="1" dirty="0">
              <a:latin typeface="+mn-lt"/>
            </a:endParaRPr>
          </a:p>
          <a:p>
            <a:r>
              <a:rPr lang="es-ES" sz="1100" b="1" dirty="0">
                <a:latin typeface="+mn-lt"/>
              </a:rPr>
              <a:t>Que el Artículo 10 del Decreto Supremo </a:t>
            </a:r>
            <a:r>
              <a:rPr lang="es-ES" sz="1100" b="1" dirty="0" err="1">
                <a:latin typeface="+mn-lt"/>
              </a:rPr>
              <a:t>Nº</a:t>
            </a:r>
            <a:r>
              <a:rPr lang="es-ES" sz="1100" b="1" dirty="0">
                <a:latin typeface="+mn-lt"/>
              </a:rPr>
              <a:t> 3106, dispone que el Ministerio de Trabajo, Empleo y Previsión Social, tiene entre sus atribuciones, adoptar medidas de protección contra toda forma de acoso laboral y acoso sexual laboral a las mujeres, así como ejecutar acciones tendientes a garantizar a las mujeres víctimas ..</a:t>
            </a:r>
          </a:p>
          <a:p>
            <a:r>
              <a:rPr lang="es-ES" sz="1100" b="1" dirty="0">
                <a:latin typeface="+mn-lt"/>
              </a:rPr>
              <a:t>Ley 243 en Bolivia</a:t>
            </a:r>
          </a:p>
          <a:p>
            <a:r>
              <a:rPr lang="es-ES" sz="1100" b="1" dirty="0">
                <a:latin typeface="+mn-lt"/>
              </a:rPr>
              <a:t>Desarrollar, diseñar y ejecutar políticas públicas y estrategias públicas para la eliminación de toda forma de acoso y violencia política contra las mujeres. La presente ley es de cumplimiento obligatorio en todo el territorio del Estado Plurinacional de Bolivia y en todos sus niveles.</a:t>
            </a:r>
          </a:p>
          <a:p>
            <a:pPr rtl="0"/>
            <a:r>
              <a:rPr lang="es-ES" sz="1100" b="1" dirty="0">
                <a:effectLst/>
                <a:latin typeface="+mn-lt"/>
              </a:rPr>
              <a:t>Que el Parágrafo II del Artículo 14 de la Constitución Política del </a:t>
            </a:r>
            <a:r>
              <a:rPr lang="es-ES" sz="1100" b="1" dirty="0" err="1">
                <a:effectLst/>
                <a:latin typeface="+mn-lt"/>
              </a:rPr>
              <a:t>Estado,determina</a:t>
            </a:r>
            <a:r>
              <a:rPr lang="es-ES" sz="1100" b="1" dirty="0">
                <a:effectLst/>
                <a:latin typeface="+mn-lt"/>
              </a:rPr>
              <a:t> que el Estado prohíbe y sanciona toda forma de discriminación fundada </a:t>
            </a:r>
            <a:r>
              <a:rPr lang="es-ES" sz="1100" b="1" dirty="0" err="1">
                <a:effectLst/>
                <a:latin typeface="+mn-lt"/>
              </a:rPr>
              <a:t>enrazón</a:t>
            </a:r>
            <a:r>
              <a:rPr lang="es-ES" sz="1100" b="1" dirty="0">
                <a:effectLst/>
                <a:latin typeface="+mn-lt"/>
              </a:rPr>
              <a:t> de sexo, color, edad, orientación sexual, identidad de género, origen, </a:t>
            </a:r>
            <a:r>
              <a:rPr lang="es-ES" sz="1100" b="1" dirty="0" err="1">
                <a:effectLst/>
                <a:latin typeface="+mn-lt"/>
              </a:rPr>
              <a:t>cultura,nacionalidad</a:t>
            </a:r>
            <a:r>
              <a:rPr lang="es-ES" sz="1100" b="1" dirty="0">
                <a:effectLst/>
                <a:latin typeface="+mn-lt"/>
              </a:rPr>
              <a:t>, ciudadanía, idioma, credo religioso, ideología, filiación política o </a:t>
            </a:r>
            <a:r>
              <a:rPr lang="es-ES" sz="1100" b="1" dirty="0" err="1">
                <a:effectLst/>
                <a:latin typeface="+mn-lt"/>
              </a:rPr>
              <a:t>filosófica,estado</a:t>
            </a:r>
            <a:r>
              <a:rPr lang="es-ES" sz="1100" b="1" dirty="0">
                <a:effectLst/>
                <a:latin typeface="+mn-lt"/>
              </a:rPr>
              <a:t> civil, condición económica o social, tipo de ocupación, grado de </a:t>
            </a:r>
            <a:r>
              <a:rPr lang="es-ES" sz="1100" b="1" dirty="0" err="1">
                <a:effectLst/>
                <a:latin typeface="+mn-lt"/>
              </a:rPr>
              <a:t>instrucción,discapacidad</a:t>
            </a:r>
            <a:r>
              <a:rPr lang="es-ES" sz="1100" b="1" dirty="0">
                <a:effectLst/>
                <a:latin typeface="+mn-lt"/>
              </a:rPr>
              <a:t>, embarazo, u otras que tengan por objetivo o resultado anular </a:t>
            </a:r>
            <a:r>
              <a:rPr lang="es-ES" sz="1100" b="1" dirty="0" err="1">
                <a:effectLst/>
                <a:latin typeface="+mn-lt"/>
              </a:rPr>
              <a:t>omenoscabar</a:t>
            </a:r>
            <a:r>
              <a:rPr lang="es-ES" sz="1100" b="1" dirty="0">
                <a:effectLst/>
                <a:latin typeface="+mn-lt"/>
              </a:rPr>
              <a:t> el reconocimiento, goce o ejercicio, en condiciones de igualdad, de </a:t>
            </a:r>
            <a:r>
              <a:rPr lang="es-ES" sz="1100" b="1" dirty="0" err="1">
                <a:effectLst/>
                <a:latin typeface="+mn-lt"/>
              </a:rPr>
              <a:t>losderechos</a:t>
            </a:r>
            <a:r>
              <a:rPr lang="es-ES" sz="1100" b="1" dirty="0">
                <a:effectLst/>
                <a:latin typeface="+mn-lt"/>
              </a:rPr>
              <a:t> de toda </a:t>
            </a:r>
            <a:r>
              <a:rPr lang="es-ES" sz="1100" b="1" dirty="0" err="1">
                <a:effectLst/>
                <a:latin typeface="+mn-lt"/>
              </a:rPr>
              <a:t>person</a:t>
            </a:r>
            <a:endParaRPr lang="es-ES" sz="1100" b="1" dirty="0">
              <a:latin typeface="+mn-lt"/>
            </a:endParaRPr>
          </a:p>
          <a:p>
            <a:r>
              <a:rPr lang="es-BO" sz="1100" b="1" dirty="0" err="1">
                <a:latin typeface="+mn-lt"/>
              </a:rPr>
              <a:t>chrome-extension</a:t>
            </a:r>
            <a:r>
              <a:rPr lang="es-BO" sz="1100" b="1" dirty="0">
                <a:latin typeface="+mn-lt"/>
              </a:rPr>
              <a:t>://</a:t>
            </a:r>
            <a:r>
              <a:rPr lang="es-BO" sz="1100" b="1" dirty="0" err="1">
                <a:latin typeface="+mn-lt"/>
              </a:rPr>
              <a:t>efaidnbmnnnibpcajpcglclefindmkaj</a:t>
            </a:r>
            <a:r>
              <a:rPr lang="es-BO" sz="1100" b="1" dirty="0">
                <a:latin typeface="+mn-lt"/>
              </a:rPr>
              <a:t>/https://diputados.gob.bo/wp-content/uploads/2023/08/PL-462-2022-2023.pdf</a:t>
            </a:r>
          </a:p>
        </p:txBody>
      </p:sp>
      <p:pic>
        <p:nvPicPr>
          <p:cNvPr id="5" name="acoso lavoral">
            <a:hlinkClick r:id="" action="ppaction://media"/>
            <a:extLst>
              <a:ext uri="{FF2B5EF4-FFF2-40B4-BE49-F238E27FC236}">
                <a16:creationId xmlns:a16="http://schemas.microsoft.com/office/drawing/2014/main" id="{BDA577A3-D9E4-850A-7207-E4C6B72F5E8E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56613" y="922338"/>
            <a:ext cx="2362200" cy="4200525"/>
          </a:xfrm>
        </p:spPr>
      </p:pic>
    </p:spTree>
    <p:extLst>
      <p:ext uri="{BB962C8B-B14F-4D97-AF65-F5344CB8AC3E}">
        <p14:creationId xmlns:p14="http://schemas.microsoft.com/office/powerpoint/2010/main" val="269402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1958A-CC73-753E-0DDC-1D6185F4B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633132"/>
          </a:xfrm>
        </p:spPr>
        <p:txBody>
          <a:bodyPr/>
          <a:lstStyle/>
          <a:p>
            <a:pPr algn="ctr"/>
            <a:r>
              <a:rPr lang="es-BO" dirty="0"/>
              <a:t>ACOSO ESCOLAR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CD87B1-AFF6-7540-FE94-6E88F92830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701" y="1331118"/>
            <a:ext cx="6381750" cy="5222082"/>
          </a:xfrm>
        </p:spPr>
        <p:txBody>
          <a:bodyPr/>
          <a:lstStyle/>
          <a:p>
            <a:r>
              <a:rPr lang="es-ES" sz="1100" b="1" dirty="0">
                <a:latin typeface="+mn-lt"/>
              </a:rPr>
              <a:t>La Ley 548, del Código Niño, Niña, Adolescente, promulgada en julio del 2014, establece que los adolescentes que ocasionen daños físicos o muerte de sus pares por </a:t>
            </a:r>
            <a:r>
              <a:rPr lang="es-ES" sz="1100" b="1" dirty="0" err="1">
                <a:latin typeface="+mn-lt"/>
              </a:rPr>
              <a:t>bullying</a:t>
            </a:r>
            <a:r>
              <a:rPr lang="es-ES" sz="1100" b="1" dirty="0">
                <a:latin typeface="+mn-lt"/>
              </a:rPr>
              <a:t> o acoso escolar tendrán una privación de libertad de uno a seis años</a:t>
            </a:r>
          </a:p>
          <a:p>
            <a:r>
              <a:rPr lang="es-ES" sz="1100" b="1" dirty="0">
                <a:latin typeface="+mn-lt"/>
              </a:rPr>
              <a:t>ley 548 sobre el </a:t>
            </a:r>
            <a:r>
              <a:rPr lang="es-ES" sz="1100" b="1" dirty="0" err="1">
                <a:latin typeface="+mn-lt"/>
              </a:rPr>
              <a:t>bullying?Las</a:t>
            </a:r>
            <a:r>
              <a:rPr lang="es-ES" sz="1100" b="1" dirty="0">
                <a:latin typeface="+mn-lt"/>
              </a:rPr>
              <a:t> niñas, niños y adolescentes no pueden ser sometidos a torturas, maltratos, a tratos crueles o degradantes. Tienes derecho a recibir buenos tratos por parte de tu familia, a educarte sin violencia con respeto entre todos y todas y con solidaridad.</a:t>
            </a:r>
          </a:p>
          <a:p>
            <a:r>
              <a:rPr lang="es-ES" sz="1100" b="1" dirty="0">
                <a:latin typeface="+mn-lt"/>
              </a:rPr>
              <a:t> Bolivia, la Ley 462-2022-2023 tiene como objetivo prevenir, sancionar y erradicar el acoso escolar, también conocido como "</a:t>
            </a:r>
            <a:r>
              <a:rPr lang="es-ES" sz="1100" b="1" dirty="0" err="1">
                <a:latin typeface="+mn-lt"/>
              </a:rPr>
              <a:t>bullying</a:t>
            </a:r>
            <a:r>
              <a:rPr lang="es-ES" sz="1100" b="1" dirty="0">
                <a:latin typeface="+mn-lt"/>
              </a:rPr>
              <a:t>", en las unidades educativas. Esta ley genera políticas de prevención y acciones para proteger a niñas, niños y adolescentes de la violencia física y psicológica.</a:t>
            </a:r>
          </a:p>
          <a:p>
            <a:r>
              <a:rPr lang="es-BO" sz="1100" b="1" dirty="0">
                <a:latin typeface="+mn-lt"/>
                <a:hlinkClick r:id="rId4"/>
              </a:rPr>
              <a:t>https://vm.tiktok.com/ZMrN4C5VR/</a:t>
            </a:r>
            <a:endParaRPr lang="es-BO" sz="1100" b="1" dirty="0">
              <a:latin typeface="+mn-lt"/>
            </a:endParaRPr>
          </a:p>
          <a:p>
            <a:r>
              <a:rPr lang="es-BO" sz="1100" b="1" dirty="0" err="1">
                <a:latin typeface="+mn-lt"/>
              </a:rPr>
              <a:t>chrome-extension</a:t>
            </a:r>
            <a:r>
              <a:rPr lang="es-BO" sz="1100" b="1" dirty="0">
                <a:latin typeface="+mn-lt"/>
              </a:rPr>
              <a:t>://</a:t>
            </a:r>
            <a:r>
              <a:rPr lang="es-BO" sz="1100" b="1" dirty="0" err="1">
                <a:latin typeface="+mn-lt"/>
              </a:rPr>
              <a:t>efaidnbmnnnibpcajpcglclefindmkaj</a:t>
            </a:r>
            <a:r>
              <a:rPr lang="es-BO" sz="1100" b="1" dirty="0">
                <a:latin typeface="+mn-lt"/>
              </a:rPr>
              <a:t>/https://diputados.gob.bo/wp-content/uploads/2023/08/PL-462-2022-2023.pdf</a:t>
            </a:r>
          </a:p>
        </p:txBody>
      </p:sp>
      <p:pic>
        <p:nvPicPr>
          <p:cNvPr id="5" name="acoso escolar">
            <a:hlinkClick r:id="" action="ppaction://media"/>
            <a:extLst>
              <a:ext uri="{FF2B5EF4-FFF2-40B4-BE49-F238E27FC236}">
                <a16:creationId xmlns:a16="http://schemas.microsoft.com/office/drawing/2014/main" id="{2E87F6C8-17E4-3EC6-5089-8EE2AFD554B6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3450" y="1631950"/>
            <a:ext cx="2362200" cy="4200525"/>
          </a:xfrm>
        </p:spPr>
      </p:pic>
    </p:spTree>
    <p:extLst>
      <p:ext uri="{BB962C8B-B14F-4D97-AF65-F5344CB8AC3E}">
        <p14:creationId xmlns:p14="http://schemas.microsoft.com/office/powerpoint/2010/main" val="231062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95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44</TotalTime>
  <Words>1260</Words>
  <Application>Microsoft Office PowerPoint</Application>
  <PresentationFormat>Panorámica</PresentationFormat>
  <Paragraphs>27</Paragraphs>
  <Slides>4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7" baseType="lpstr">
      <vt:lpstr>Century Gothic</vt:lpstr>
      <vt:lpstr>Wingdings 3</vt:lpstr>
      <vt:lpstr>Ion</vt:lpstr>
      <vt:lpstr>LEY DE MALTRATO FAMILIAR</vt:lpstr>
      <vt:lpstr>LEY CONTRA EL MALTRATO LABORAL</vt:lpstr>
      <vt:lpstr>ACOSO LABORAL</vt:lpstr>
      <vt:lpstr>ACOSO ESCOLAR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Andres Miranda</dc:creator>
  <cp:lastModifiedBy>Andres Miranda</cp:lastModifiedBy>
  <cp:revision>1</cp:revision>
  <dcterms:created xsi:type="dcterms:W3CDTF">2024-06-14T22:53:34Z</dcterms:created>
  <dcterms:modified xsi:type="dcterms:W3CDTF">2024-06-14T23:38:28Z</dcterms:modified>
</cp:coreProperties>
</file>